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36" r:id="rId1"/>
  </p:sldMasterIdLst>
  <p:notesMasterIdLst>
    <p:notesMasterId r:id="rId16"/>
  </p:notesMasterIdLst>
  <p:sldIdLst>
    <p:sldId id="256" r:id="rId2"/>
    <p:sldId id="363" r:id="rId3"/>
    <p:sldId id="365" r:id="rId4"/>
    <p:sldId id="367" r:id="rId5"/>
    <p:sldId id="369" r:id="rId6"/>
    <p:sldId id="371" r:id="rId7"/>
    <p:sldId id="373" r:id="rId8"/>
    <p:sldId id="379" r:id="rId9"/>
    <p:sldId id="377" r:id="rId10"/>
    <p:sldId id="391" r:id="rId11"/>
    <p:sldId id="383" r:id="rId12"/>
    <p:sldId id="385" r:id="rId13"/>
    <p:sldId id="387" r:id="rId14"/>
    <p:sldId id="322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8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543CA141-5B16-4885-B50A-80DDE564E457}" type="datetimeFigureOut">
              <a:rPr lang="ru-RU"/>
              <a:pPr>
                <a:defRPr/>
              </a:pPr>
              <a:t>05.11.2013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C13DEBDA-E349-484A-B98F-76935A281A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7411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4D27A38-5DED-4DD0-8914-BB7D31B0897A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514349" y="5349903"/>
            <a:ext cx="8629651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2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F03436-A574-45B1-B5B2-4ABEEF1A8CE4}" type="datetimeFigureOut">
              <a:rPr lang="ru-RU"/>
              <a:pPr>
                <a:defRPr/>
              </a:pPr>
              <a:t>05.11.2013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3ED4F1-172C-4ED8-A6D1-4A7B874BF3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FCB2FD-6C64-4A33-8273-A469D3B0E77A}" type="datetimeFigureOut">
              <a:rPr lang="ru-RU"/>
              <a:pPr>
                <a:defRPr/>
              </a:pPr>
              <a:t>05.11.2013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70EAC8-F529-417C-80CC-0491CC5250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7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7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D621F4-3A70-4BF8-8234-3A4AD9D9549D}" type="datetimeFigureOut">
              <a:rPr lang="ru-RU"/>
              <a:pPr>
                <a:defRPr/>
              </a:pPr>
              <a:t>05.11.2013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FB05FD-D774-4334-B355-4FCD984A6C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036F2F-A839-4818-909D-B5A0EDC4CD4E}" type="datetimeFigureOut">
              <a:rPr lang="ru-RU"/>
              <a:pPr>
                <a:defRPr/>
              </a:pPr>
              <a:t>05.11.2013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52CA42-3DF9-4D1D-9EAF-12F75DB683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514349" y="3444903"/>
            <a:ext cx="8629651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6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850922-3146-4564-9188-61C62FD9BB82}" type="datetimeFigureOut">
              <a:rPr lang="ru-RU"/>
              <a:pPr>
                <a:defRPr/>
              </a:pPr>
              <a:t>05.11.2013</a:t>
            </a:fld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DC0E81-927D-488F-982F-D3531FF849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18D7EB-7C93-49C3-9B33-A999073214FB}" type="datetimeFigureOut">
              <a:rPr lang="ru-RU"/>
              <a:pPr>
                <a:defRPr/>
              </a:pPr>
              <a:t>05.11.2013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F7DFF3-98A2-4F1A-BB72-5F82CD4D29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10"/>
          <p:cNvSpPr>
            <a:spLocks noChangeShapeType="1"/>
          </p:cNvSpPr>
          <p:nvPr/>
        </p:nvSpPr>
        <p:spPr bwMode="auto">
          <a:xfrm>
            <a:off x="514349" y="6019801"/>
            <a:ext cx="8629651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1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5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6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5" y="1316038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1" y="1316038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7EEDF9-F9D1-4780-8089-8F7C2FE9F6CC}" type="datetimeFigureOut">
              <a:rPr lang="ru-RU"/>
              <a:pPr>
                <a:defRPr/>
              </a:pPr>
              <a:t>05.11.2013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296594-B4C7-48A5-87B2-B4230CA69F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1A53A1-09B2-4A9C-A2AA-303CAF60CB62}" type="datetimeFigureOut">
              <a:rPr lang="ru-RU"/>
              <a:pPr>
                <a:defRPr/>
              </a:pPr>
              <a:t>05.11.2013</a:t>
            </a:fld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213473-89E5-40B3-B397-D072C3B4B7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0D551-046E-4D58-A0B1-8C16A0062602}" type="datetimeFigureOut">
              <a:rPr lang="ru-RU"/>
              <a:pPr>
                <a:defRPr/>
              </a:pPr>
              <a:t>05.11.2013</a:t>
            </a:fld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0CC39B-421B-4BC8-A361-598186B83B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7"/>
          <p:cNvSpPr>
            <a:spLocks noChangeShapeType="1"/>
          </p:cNvSpPr>
          <p:nvPr/>
        </p:nvSpPr>
        <p:spPr bwMode="auto">
          <a:xfrm>
            <a:off x="514349" y="5849118"/>
            <a:ext cx="8629651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1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1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1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6C1200-7E9D-4D35-9922-4D7307AEBA34}" type="datetimeFigureOut">
              <a:rPr lang="ru-RU"/>
              <a:pPr>
                <a:defRPr/>
              </a:pPr>
              <a:t>05.11.2013</a:t>
            </a:fld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00173D-0EF7-4F8A-B9C8-758135FF25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9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251E65-4FC4-4921-9EE4-0F2EF1639F70}" type="datetimeFigureOut">
              <a:rPr lang="ru-RU"/>
              <a:pPr>
                <a:defRPr/>
              </a:pPr>
              <a:t>05.11.2013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A253FD-D7A5-4245-8A62-C8F6A69162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49" y="1050899"/>
            <a:ext cx="8629651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B518FA2-4959-4216-A206-189D74DFE227}" type="datetimeFigureOut">
              <a:rPr lang="ru-RU"/>
              <a:pPr>
                <a:defRPr/>
              </a:pPr>
              <a:t>05.11.2013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904F49C-B5B3-4ABB-BFAD-0F942F5065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49" y="1050899"/>
            <a:ext cx="8629651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49" y="1057987"/>
            <a:ext cx="8629651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8" r:id="rId1"/>
    <p:sldLayoutId id="2147483949" r:id="rId2"/>
    <p:sldLayoutId id="2147483950" r:id="rId3"/>
    <p:sldLayoutId id="2147483947" r:id="rId4"/>
    <p:sldLayoutId id="2147483951" r:id="rId5"/>
    <p:sldLayoutId id="2147483946" r:id="rId6"/>
    <p:sldLayoutId id="2147483952" r:id="rId7"/>
    <p:sldLayoutId id="2147483953" r:id="rId8"/>
    <p:sldLayoutId id="2147483954" r:id="rId9"/>
    <p:sldLayoutId id="2147483945" r:id="rId10"/>
    <p:sldLayoutId id="2147483955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kinofilms.com.ua/img/screens.php?size=big&amp;img=6993.jpg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067944" y="4437112"/>
            <a:ext cx="4771256" cy="100811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1400" dirty="0" smtClean="0"/>
              <a:t>М.Ю.Пухова, начальник информационно-методического отдела БУ «Центр обеспечения  деятельности ОУ»</a:t>
            </a:r>
            <a:endParaRPr lang="ru-RU" sz="1400" dirty="0"/>
          </a:p>
        </p:txBody>
      </p:sp>
      <p:sp>
        <p:nvSpPr>
          <p:cNvPr id="14338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850" y="1196975"/>
            <a:ext cx="8458200" cy="2376488"/>
          </a:xfrm>
        </p:spPr>
        <p:txBody>
          <a:bodyPr/>
          <a:lstStyle/>
          <a:p>
            <a:pPr algn="ctr" eaLnBrk="1" hangingPunct="1"/>
            <a:r>
              <a:rPr lang="ru-RU" sz="3200" smtClean="0">
                <a:solidFill>
                  <a:srgbClr val="9B3687"/>
                </a:solidFill>
              </a:rPr>
              <a:t>          </a:t>
            </a:r>
          </a:p>
          <a:p>
            <a:pPr algn="ctr" eaLnBrk="1" hangingPunct="1"/>
            <a:r>
              <a:rPr lang="ru-RU" sz="2800" b="1" i="1" smtClean="0">
                <a:solidFill>
                  <a:srgbClr val="9B3687"/>
                </a:solidFill>
              </a:rPr>
              <a:t>Изменения в аттестац</a:t>
            </a:r>
            <a:r>
              <a:rPr lang="ru-RU" sz="2800" b="1" i="1" smtClean="0">
                <a:solidFill>
                  <a:srgbClr val="9B3687"/>
                </a:solidFill>
                <a:latin typeface="Arial" charset="0"/>
              </a:rPr>
              <a:t>ии</a:t>
            </a:r>
            <a:r>
              <a:rPr lang="ru-RU" sz="2800" b="1" i="1" smtClean="0">
                <a:solidFill>
                  <a:srgbClr val="9B3687"/>
                </a:solidFill>
              </a:rPr>
              <a:t> педагогических работников образовательных учреждений</a:t>
            </a:r>
          </a:p>
        </p:txBody>
      </p:sp>
      <p:pic>
        <p:nvPicPr>
          <p:cNvPr id="14339" name="Picture 19" descr="P102034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260350"/>
            <a:ext cx="2205037" cy="165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4" descr="Картинка 72 из 365976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lum bright="20000" contrast="30000"/>
          </a:blip>
          <a:srcRect r="8178" b="14185"/>
          <a:stretch>
            <a:fillRect/>
          </a:stretch>
        </p:blipFill>
        <p:spPr bwMode="auto">
          <a:xfrm>
            <a:off x="6084888" y="207963"/>
            <a:ext cx="2344737" cy="1703387"/>
          </a:xfrm>
          <a:prstGeom prst="rect">
            <a:avLst/>
          </a:prstGeom>
          <a:ln w="38100" cap="sq">
            <a:solidFill>
              <a:srgbClr val="FFFFFF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  <a:ln>
            <a:solidFill>
              <a:srgbClr val="C00000"/>
            </a:solidFill>
          </a:ln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1600" b="1" dirty="0" smtClean="0">
                <a:solidFill>
                  <a:srgbClr val="FF0000"/>
                </a:solidFill>
              </a:rPr>
              <a:t>Основные трудности педагогических работников</a:t>
            </a:r>
            <a:br>
              <a:rPr lang="ru-RU" sz="1600" b="1" dirty="0" smtClean="0">
                <a:solidFill>
                  <a:srgbClr val="FF0000"/>
                </a:solidFill>
              </a:rPr>
            </a:br>
            <a:r>
              <a:rPr lang="ru-RU" sz="1600" b="1" dirty="0" smtClean="0">
                <a:solidFill>
                  <a:srgbClr val="FF0000"/>
                </a:solidFill>
              </a:rPr>
              <a:t>  </a:t>
            </a:r>
            <a:endParaRPr lang="ru-RU" sz="16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341438"/>
            <a:ext cx="8229600" cy="4784725"/>
          </a:xfrm>
        </p:spPr>
        <p:txBody>
          <a:bodyPr>
            <a:normAutofit fontScale="47500" lnSpcReduction="20000"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ru-RU" sz="2500" dirty="0" smtClean="0"/>
              <a:t>Повышение квалификации  часто не  приводит к повышению компетентности педагогов</a:t>
            </a:r>
            <a:r>
              <a:rPr lang="en-US" sz="2500" dirty="0" smtClean="0"/>
              <a:t>.</a:t>
            </a:r>
            <a:endParaRPr lang="ru-RU" sz="2500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ru-RU" sz="2500" dirty="0" smtClean="0"/>
              <a:t>Отсутствие опыта  разработки разделов  основной образовательной программы и рабочих учебных программ</a:t>
            </a:r>
            <a:r>
              <a:rPr lang="en-US" sz="2500" dirty="0" smtClean="0"/>
              <a:t>.</a:t>
            </a:r>
            <a:endParaRPr lang="ru-RU" sz="2500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ru-RU" sz="2500" dirty="0" smtClean="0"/>
              <a:t>Упрощенное понимание сущности и технологии реализации </a:t>
            </a:r>
            <a:r>
              <a:rPr lang="ru-RU" sz="2500" dirty="0" err="1" smtClean="0"/>
              <a:t>системно-деятельностного</a:t>
            </a:r>
            <a:r>
              <a:rPr lang="ru-RU" sz="2500" dirty="0" smtClean="0"/>
              <a:t> подхода</a:t>
            </a:r>
            <a:r>
              <a:rPr lang="en-US" sz="2500" dirty="0" smtClean="0"/>
              <a:t>.</a:t>
            </a:r>
            <a:endParaRPr lang="ru-RU" sz="2500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ru-RU" sz="2500" dirty="0" smtClean="0"/>
              <a:t>Принципиальная новизна вопросов инструментально-методического обеспечения достижения и оценки планируемых результатов (личностных, </a:t>
            </a:r>
            <a:r>
              <a:rPr lang="ru-RU" sz="2500" dirty="0" err="1" smtClean="0"/>
              <a:t>метапредметных</a:t>
            </a:r>
            <a:r>
              <a:rPr lang="ru-RU" sz="2500" dirty="0" smtClean="0"/>
              <a:t> и предметных)</a:t>
            </a:r>
            <a:r>
              <a:rPr lang="en-US" sz="2500" dirty="0" smtClean="0"/>
              <a:t>.</a:t>
            </a:r>
            <a:r>
              <a:rPr lang="ru-RU" sz="2500" dirty="0" smtClean="0"/>
              <a:t>  </a:t>
            </a:r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ru-RU" sz="2500" dirty="0" smtClean="0"/>
              <a:t>Преобладание «традиционных» уроков, не отражающих инновационных подходов</a:t>
            </a:r>
            <a:r>
              <a:rPr lang="en-US" sz="2500" dirty="0" smtClean="0"/>
              <a:t>.</a:t>
            </a:r>
            <a:endParaRPr lang="ru-RU" sz="2500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ru-RU" sz="2500" dirty="0" smtClean="0"/>
              <a:t>Недостаточная  компетентность в  процедуре  </a:t>
            </a:r>
            <a:r>
              <a:rPr lang="ru-RU" sz="2500" dirty="0" err="1" smtClean="0"/>
              <a:t>целеполагания</a:t>
            </a:r>
            <a:r>
              <a:rPr lang="ru-RU" sz="2500" dirty="0" smtClean="0"/>
              <a:t> (постановка </a:t>
            </a:r>
            <a:r>
              <a:rPr lang="ru-RU" sz="2500" dirty="0" err="1" smtClean="0"/>
              <a:t>недиагностичных</a:t>
            </a:r>
            <a:r>
              <a:rPr lang="ru-RU" sz="2500" dirty="0" smtClean="0"/>
              <a:t> целей урока,  неумение обосновывать отбор целей, содержания, методов и т.п.)</a:t>
            </a:r>
            <a:r>
              <a:rPr lang="en-US" sz="2500" dirty="0" smtClean="0"/>
              <a:t>.</a:t>
            </a:r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ru-RU" sz="2500" dirty="0" smtClean="0"/>
              <a:t>Неадекватный отбор содержания урока, насыщение его избыточной информацией и отсутствие выделения ведущих понятий, закономерностей, способов действий, подлежащих усвоению</a:t>
            </a:r>
            <a:r>
              <a:rPr lang="en-US" sz="2500" dirty="0" smtClean="0"/>
              <a:t>.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2500" dirty="0" smtClean="0"/>
              <a:t>Незнание  видов детской активности, с помощью которых  возможно достижение </a:t>
            </a:r>
            <a:r>
              <a:rPr lang="ru-RU" sz="2500" dirty="0" err="1" smtClean="0"/>
              <a:t>метапредметных</a:t>
            </a:r>
            <a:r>
              <a:rPr lang="ru-RU" sz="2500" dirty="0" smtClean="0"/>
              <a:t> результатов</a:t>
            </a:r>
            <a:r>
              <a:rPr lang="en-US" sz="2500" dirty="0" smtClean="0"/>
              <a:t>.</a:t>
            </a:r>
            <a:endParaRPr lang="ru-RU" sz="2500" dirty="0" smtClean="0"/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2500" dirty="0" smtClean="0"/>
              <a:t>Трудности  в проектировании  методов взаимодействия с  обучающимися,  прогнозировании результатов взаимодействия,  определении «зоны ближайшего развития»  обучающихся,  в организации оценочной и рефлексивной деятельности на уроке.</a:t>
            </a:r>
            <a:endParaRPr lang="en-US" sz="2500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ru-RU" sz="2800" dirty="0" smtClean="0"/>
              <a:t>Неумение обучающихся  нести ответственность за свое обучение, за профессиональный и личностный рост, низкий уровень мотивации   к учебной и внеурочной  деятельности</a:t>
            </a:r>
            <a:r>
              <a:rPr lang="en-US" sz="2800" dirty="0" smtClean="0"/>
              <a:t>.</a:t>
            </a:r>
            <a:endParaRPr lang="ru-RU" sz="2800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ru-RU" sz="2800" dirty="0" smtClean="0"/>
              <a:t>Преобладание выполнения репродуктивного вида учебной деятельности по сравнению с проблемно-поисковыми и исследовательскими навыками</a:t>
            </a:r>
            <a:r>
              <a:rPr lang="en-US" sz="2800" dirty="0" smtClean="0"/>
              <a:t>.</a:t>
            </a:r>
            <a:endParaRPr lang="ru-RU" sz="2800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ru-RU" sz="2800" dirty="0" smtClean="0"/>
              <a:t>Неготовность  обучающихся  к самообучению, саморазвитию, самореализации, самостоятельной продуктивной деятельности</a:t>
            </a:r>
            <a:r>
              <a:rPr lang="en-US" sz="2800" dirty="0" smtClean="0"/>
              <a:t>.</a:t>
            </a:r>
            <a:endParaRPr lang="ru-RU" sz="2800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ru-RU" sz="2800" dirty="0" smtClean="0"/>
              <a:t> Неготовность  родителей  оказать помощь ребенку в обучении по новым УМК</a:t>
            </a:r>
            <a:r>
              <a:rPr lang="en-US" sz="2800" dirty="0" smtClean="0"/>
              <a:t>.</a:t>
            </a:r>
            <a:endParaRPr lang="ru-RU" sz="2800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endParaRPr lang="ru-RU" sz="2800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sz="1600" dirty="0" smtClean="0"/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endParaRPr lang="ru-RU" sz="2500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endParaRPr lang="en-US" sz="2500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endParaRPr lang="ru-RU" sz="2800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endParaRPr lang="ru-RU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70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490537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2000" b="1" dirty="0"/>
              <a:t/>
            </a:r>
            <a:br>
              <a:rPr lang="en-US" sz="2000" b="1" dirty="0"/>
            </a:br>
            <a:r>
              <a:rPr lang="en-US" sz="2000" b="1" dirty="0"/>
              <a:t/>
            </a:r>
            <a:br>
              <a:rPr lang="en-US" sz="2000" b="1" dirty="0"/>
            </a:br>
            <a:r>
              <a:rPr lang="ru-RU" sz="1800" b="1" dirty="0">
                <a:solidFill>
                  <a:srgbClr val="FF0000"/>
                </a:solidFill>
              </a:rPr>
              <a:t>Локальные акты по организации  методической </a:t>
            </a:r>
            <a:r>
              <a:rPr lang="ru-RU" sz="1800" b="1" dirty="0" smtClean="0">
                <a:solidFill>
                  <a:srgbClr val="FF0000"/>
                </a:solidFill>
              </a:rPr>
              <a:t>работы в ОУ </a:t>
            </a:r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  <p:sp>
        <p:nvSpPr>
          <p:cNvPr id="25602" name="Содержимое 2"/>
          <p:cNvSpPr>
            <a:spLocks noGrp="1"/>
          </p:cNvSpPr>
          <p:nvPr>
            <p:ph idx="4294967295"/>
          </p:nvPr>
        </p:nvSpPr>
        <p:spPr>
          <a:xfrm>
            <a:off x="457200" y="1125538"/>
            <a:ext cx="8229600" cy="5327650"/>
          </a:xfrm>
        </p:spPr>
        <p:txBody>
          <a:bodyPr/>
          <a:lstStyle/>
          <a:p>
            <a:pPr eaLnBrk="1" hangingPunct="1"/>
            <a:r>
              <a:rPr lang="ru-RU" sz="1400" smtClean="0"/>
              <a:t> о внутришкольном контроле</a:t>
            </a:r>
          </a:p>
          <a:p>
            <a:pPr eaLnBrk="1" hangingPunct="1"/>
            <a:r>
              <a:rPr lang="ru-RU" sz="1400" smtClean="0"/>
              <a:t> о творческой группе учителей- предметников</a:t>
            </a:r>
          </a:p>
          <a:p>
            <a:pPr eaLnBrk="1" hangingPunct="1"/>
            <a:r>
              <a:rPr lang="ru-RU" sz="1400" smtClean="0"/>
              <a:t>о методическом совете</a:t>
            </a:r>
          </a:p>
          <a:p>
            <a:pPr eaLnBrk="1" hangingPunct="1"/>
            <a:r>
              <a:rPr lang="ru-RU" sz="1400" smtClean="0"/>
              <a:t>о школьном методическом объединении  учителей</a:t>
            </a:r>
          </a:p>
          <a:p>
            <a:pPr eaLnBrk="1" hangingPunct="1"/>
            <a:r>
              <a:rPr lang="ru-RU" sz="1400" smtClean="0"/>
              <a:t> о методическом объединении классных руководителей</a:t>
            </a:r>
          </a:p>
          <a:p>
            <a:pPr eaLnBrk="1" hangingPunct="1"/>
            <a:r>
              <a:rPr lang="ru-RU" sz="1400" smtClean="0"/>
              <a:t> о школьном  методическом кабинете</a:t>
            </a:r>
          </a:p>
          <a:p>
            <a:pPr eaLnBrk="1" hangingPunct="1"/>
            <a:r>
              <a:rPr lang="ru-RU" sz="1400" smtClean="0"/>
              <a:t> о портфолио учителя</a:t>
            </a:r>
          </a:p>
          <a:p>
            <a:pPr eaLnBrk="1" hangingPunct="1"/>
            <a:r>
              <a:rPr lang="ru-RU" sz="1400" smtClean="0"/>
              <a:t> об аттестации заместителя директора ОУ</a:t>
            </a:r>
          </a:p>
          <a:p>
            <a:pPr eaLnBrk="1" hangingPunct="1"/>
            <a:r>
              <a:rPr lang="ru-RU" sz="1400" smtClean="0"/>
              <a:t> о наставнике молодого специалиста</a:t>
            </a:r>
          </a:p>
          <a:p>
            <a:pPr eaLnBrk="1" hangingPunct="1"/>
            <a:r>
              <a:rPr lang="ru-RU" sz="1400" smtClean="0"/>
              <a:t> о рабочей программе</a:t>
            </a:r>
          </a:p>
          <a:p>
            <a:pPr eaLnBrk="1" hangingPunct="1"/>
            <a:r>
              <a:rPr lang="ru-RU" sz="1400" smtClean="0"/>
              <a:t> о рабочей группе по введению ФГОС </a:t>
            </a:r>
          </a:p>
          <a:p>
            <a:pPr eaLnBrk="1" hangingPunct="1"/>
            <a:r>
              <a:rPr lang="ru-RU" sz="1400" smtClean="0"/>
              <a:t> о координаторе по аттестации педагогических работников </a:t>
            </a:r>
          </a:p>
          <a:p>
            <a:pPr eaLnBrk="1" hangingPunct="1"/>
            <a:r>
              <a:rPr lang="ru-RU" sz="1400" smtClean="0"/>
              <a:t> о методическом дне педагогического работника образовательного учреждения </a:t>
            </a:r>
            <a:endParaRPr lang="en-US" sz="1400" smtClean="0"/>
          </a:p>
          <a:p>
            <a:pPr eaLnBrk="1" hangingPunct="1"/>
            <a:r>
              <a:rPr lang="ru-RU" sz="1400" smtClean="0"/>
              <a:t>о школьной научно-практической конференции</a:t>
            </a:r>
          </a:p>
          <a:p>
            <a:pPr eaLnBrk="1" hangingPunct="1"/>
            <a:r>
              <a:rPr lang="ru-RU" sz="1400" smtClean="0"/>
              <a:t>о школьных педагогических чтениях</a:t>
            </a:r>
          </a:p>
          <a:p>
            <a:pPr eaLnBrk="1" hangingPunct="1"/>
            <a:r>
              <a:rPr lang="ru-RU" sz="1400" smtClean="0"/>
              <a:t>о школьном конкурсе «Учитель года»</a:t>
            </a:r>
            <a:endParaRPr lang="en-US" sz="1400" smtClean="0"/>
          </a:p>
          <a:p>
            <a:pPr eaLnBrk="1" hangingPunct="1"/>
            <a:r>
              <a:rPr lang="ru-RU" sz="1400" smtClean="0"/>
              <a:t>об аттестации педагогических работников на соответствие занимаемой должности</a:t>
            </a:r>
          </a:p>
          <a:p>
            <a:pPr eaLnBrk="1" hangingPunct="1"/>
            <a:endParaRPr lang="ru-RU" sz="18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84312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1800" b="1" dirty="0" smtClean="0">
                <a:solidFill>
                  <a:srgbClr val="FF0000"/>
                </a:solidFill>
              </a:rPr>
              <a:t>Образовательные технологии, формирующие компетентности</a:t>
            </a:r>
            <a:endParaRPr lang="ru-RU" sz="1800" dirty="0"/>
          </a:p>
        </p:txBody>
      </p:sp>
      <p:sp>
        <p:nvSpPr>
          <p:cNvPr id="26626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ru-RU" sz="1800" smtClean="0"/>
              <a:t>Технология модульного обучения</a:t>
            </a:r>
          </a:p>
          <a:p>
            <a:pPr eaLnBrk="1" hangingPunct="1"/>
            <a:r>
              <a:rPr lang="ru-RU" sz="1800" smtClean="0"/>
              <a:t>Технология развития критического мышления</a:t>
            </a:r>
          </a:p>
          <a:p>
            <a:pPr eaLnBrk="1" hangingPunct="1"/>
            <a:r>
              <a:rPr lang="ru-RU" sz="1800" smtClean="0"/>
              <a:t>Технология рефлексивного обучения</a:t>
            </a:r>
          </a:p>
          <a:p>
            <a:pPr eaLnBrk="1" hangingPunct="1"/>
            <a:r>
              <a:rPr lang="ru-RU" sz="1800" smtClean="0"/>
              <a:t>Технология проектного обучения</a:t>
            </a:r>
          </a:p>
          <a:p>
            <a:pPr eaLnBrk="1" hangingPunct="1"/>
            <a:r>
              <a:rPr lang="ru-RU" sz="1800" smtClean="0"/>
              <a:t>Технология педагогического сопровождения</a:t>
            </a:r>
          </a:p>
          <a:p>
            <a:pPr eaLnBrk="1" hangingPunct="1"/>
            <a:r>
              <a:rPr lang="ru-RU" sz="1800" smtClean="0"/>
              <a:t>Технология продуктивного чтения</a:t>
            </a:r>
          </a:p>
          <a:p>
            <a:pPr eaLnBrk="1" hangingPunct="1"/>
            <a:r>
              <a:rPr lang="ru-RU" sz="1800" smtClean="0"/>
              <a:t>Проблемно-диалогическая технология</a:t>
            </a:r>
          </a:p>
          <a:p>
            <a:pPr eaLnBrk="1" hangingPunct="1"/>
            <a:r>
              <a:rPr lang="ru-RU" sz="1800" smtClean="0"/>
              <a:t>Технология оценивания образовательных достижений (учебных успехов)</a:t>
            </a:r>
          </a:p>
          <a:p>
            <a:pPr eaLnBrk="1" hangingPunct="1"/>
            <a:endParaRPr lang="ru-RU" smtClean="0"/>
          </a:p>
          <a:p>
            <a:pPr eaLnBrk="1" hangingPunct="1"/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4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260648"/>
            <a:ext cx="8686800" cy="1034752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1600" b="1" dirty="0">
                <a:solidFill>
                  <a:srgbClr val="FF0000"/>
                </a:solidFill>
              </a:rPr>
              <a:t>Задача – создать условия для распространения передового педагогического опыта</a:t>
            </a:r>
          </a:p>
        </p:txBody>
      </p:sp>
      <p:sp>
        <p:nvSpPr>
          <p:cNvPr id="2765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1400" smtClean="0"/>
              <a:t>Межрегиональная НПК «Информатизация образования:опыт, перспективы»</a:t>
            </a:r>
          </a:p>
          <a:p>
            <a:pPr eaLnBrk="1" hangingPunct="1">
              <a:lnSpc>
                <a:spcPct val="80000"/>
              </a:lnSpc>
            </a:pPr>
            <a:r>
              <a:rPr lang="ru-RU" sz="1400" smtClean="0"/>
              <a:t>Областной конкурс воспитательных систем общеобразовательных учреждений»</a:t>
            </a:r>
          </a:p>
          <a:p>
            <a:pPr eaLnBrk="1" hangingPunct="1">
              <a:lnSpc>
                <a:spcPct val="80000"/>
              </a:lnSpc>
            </a:pPr>
            <a:r>
              <a:rPr lang="ru-RU" sz="1400" smtClean="0"/>
              <a:t>Областные педчтения  «Инклюзия в образовании - комплексный подход к обучению и воспитанию детей с ОВЗ»</a:t>
            </a:r>
          </a:p>
          <a:p>
            <a:pPr eaLnBrk="1" hangingPunct="1">
              <a:lnSpc>
                <a:spcPct val="80000"/>
              </a:lnSpc>
            </a:pPr>
            <a:r>
              <a:rPr lang="ru-RU" sz="1400" smtClean="0"/>
              <a:t>Областной конкурс «За образцовое владение русским языком в профессиональной деятельности» </a:t>
            </a:r>
          </a:p>
          <a:p>
            <a:pPr eaLnBrk="1" hangingPunct="1">
              <a:lnSpc>
                <a:spcPct val="80000"/>
              </a:lnSpc>
            </a:pPr>
            <a:r>
              <a:rPr lang="ru-RU" sz="1400" smtClean="0"/>
              <a:t>Всероссийская конференция «Развитие духовно-нравственной основы образования в контексте программы «Истоки» </a:t>
            </a:r>
          </a:p>
          <a:p>
            <a:pPr eaLnBrk="1" hangingPunct="1">
              <a:lnSpc>
                <a:spcPct val="80000"/>
              </a:lnSpc>
            </a:pPr>
            <a:r>
              <a:rPr lang="ru-RU" sz="1400" smtClean="0"/>
              <a:t>Областной конкурс «Педагогический дебют»</a:t>
            </a:r>
          </a:p>
          <a:p>
            <a:pPr eaLnBrk="1" hangingPunct="1">
              <a:lnSpc>
                <a:spcPct val="80000"/>
              </a:lnSpc>
            </a:pPr>
            <a:r>
              <a:rPr lang="ru-RU" sz="1400" smtClean="0"/>
              <a:t>Федеральный конкурс на получение денежного пощрения  лучшими учителями в рамках ПНПО</a:t>
            </a:r>
            <a:endParaRPr lang="en-US" sz="1400" smtClean="0"/>
          </a:p>
          <a:p>
            <a:pPr eaLnBrk="1" hangingPunct="1">
              <a:lnSpc>
                <a:spcPct val="80000"/>
              </a:lnSpc>
            </a:pPr>
            <a:r>
              <a:rPr lang="ru-RU" sz="1400" smtClean="0"/>
              <a:t>Мастера педагогического труда – молодым учителям (встреча членов клуба лучших учителей района с молодыми педагогами района)</a:t>
            </a:r>
          </a:p>
          <a:p>
            <a:pPr eaLnBrk="1" hangingPunct="1">
              <a:lnSpc>
                <a:spcPct val="80000"/>
              </a:lnSpc>
            </a:pPr>
            <a:r>
              <a:rPr lang="ru-RU" sz="1400" smtClean="0"/>
              <a:t>Образовательный форум  «Реализация воспитательного компонента образовательного процесса в условиях новых стандартов» </a:t>
            </a:r>
          </a:p>
          <a:p>
            <a:pPr eaLnBrk="1" hangingPunct="1">
              <a:lnSpc>
                <a:spcPct val="80000"/>
              </a:lnSpc>
            </a:pPr>
            <a:r>
              <a:rPr lang="ru-RU" sz="1400" smtClean="0"/>
              <a:t>Конкурс «Учитель года»</a:t>
            </a:r>
          </a:p>
          <a:p>
            <a:pPr eaLnBrk="1" hangingPunct="1">
              <a:lnSpc>
                <a:spcPct val="80000"/>
              </a:lnSpc>
            </a:pPr>
            <a:r>
              <a:rPr lang="ru-RU" sz="1400" smtClean="0"/>
              <a:t>Межрайонная конференция молодых учителей «Творчество  и поиск молодых: </a:t>
            </a:r>
          </a:p>
          <a:p>
            <a:pPr eaLnBrk="1" hangingPunct="1">
              <a:lnSpc>
                <a:spcPct val="80000"/>
              </a:lnSpc>
            </a:pPr>
            <a:r>
              <a:rPr lang="ru-RU" sz="1400" smtClean="0"/>
              <a:t>опыт и  перспективы»</a:t>
            </a:r>
          </a:p>
          <a:p>
            <a:pPr eaLnBrk="1" hangingPunct="1">
              <a:lnSpc>
                <a:spcPct val="80000"/>
              </a:lnSpc>
            </a:pPr>
            <a:r>
              <a:rPr lang="ru-RU" sz="1400" smtClean="0"/>
              <a:t>Конкурс образовательных (социальных) проектов, направленных на развитие  системы образования района </a:t>
            </a:r>
          </a:p>
          <a:p>
            <a:pPr eaLnBrk="1" hangingPunct="1">
              <a:lnSpc>
                <a:spcPct val="80000"/>
              </a:lnSpc>
            </a:pPr>
            <a:r>
              <a:rPr lang="ru-RU" sz="1400" smtClean="0"/>
              <a:t>Конкурс «Лучший  по профессии»</a:t>
            </a:r>
          </a:p>
          <a:p>
            <a:pPr eaLnBrk="1" hangingPunct="1">
              <a:lnSpc>
                <a:spcPct val="80000"/>
              </a:lnSpc>
            </a:pPr>
            <a:r>
              <a:rPr lang="ru-RU" sz="1400" smtClean="0"/>
              <a:t>Конкурс  педагогов,  подготовивших победителей и призеров областных и российских олимпиад и конкурсов </a:t>
            </a:r>
          </a:p>
          <a:p>
            <a:pPr eaLnBrk="1" hangingPunct="1">
              <a:lnSpc>
                <a:spcPct val="80000"/>
              </a:lnSpc>
            </a:pPr>
            <a:endParaRPr lang="ru-RU" sz="14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rgbClr val="FF0000"/>
                </a:solidFill>
              </a:rPr>
              <a:t>Учитель  готов   к  аттестации, если:</a:t>
            </a:r>
            <a:br>
              <a:rPr lang="ru-RU" sz="2000" b="1" dirty="0" smtClean="0">
                <a:solidFill>
                  <a:srgbClr val="FF0000"/>
                </a:solidFill>
              </a:rPr>
            </a:br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28674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981075"/>
            <a:ext cx="8229600" cy="561657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ru-RU" sz="800" smtClean="0"/>
          </a:p>
          <a:p>
            <a:pPr eaLnBrk="1" hangingPunct="1">
              <a:lnSpc>
                <a:spcPct val="80000"/>
              </a:lnSpc>
            </a:pPr>
            <a:r>
              <a:rPr lang="ru-RU" sz="1400" smtClean="0"/>
              <a:t>Работает в  открытой информационно-образовательной среде, является активным пользователем  информационных технологий</a:t>
            </a:r>
          </a:p>
          <a:p>
            <a:pPr eaLnBrk="1" hangingPunct="1">
              <a:lnSpc>
                <a:spcPct val="80000"/>
              </a:lnSpc>
            </a:pPr>
            <a:r>
              <a:rPr lang="ru-RU" sz="1400" smtClean="0"/>
              <a:t>Участвует в диссеминации (распространении) педагогического опыта </a:t>
            </a:r>
          </a:p>
          <a:p>
            <a:pPr eaLnBrk="1" hangingPunct="1">
              <a:lnSpc>
                <a:spcPct val="80000"/>
              </a:lnSpc>
            </a:pPr>
            <a:r>
              <a:rPr lang="ru-RU" sz="1400" smtClean="0"/>
              <a:t>Готов  к работе с детьми с разными способностями и проблемами, представителями различных социальных слоев, ориентируется  на личность ребенка,  а не на функциональное выполнение им учебных операций, преодолевает  авторитарность, признает  права ребенка на инакомыслие, индивидуальность</a:t>
            </a:r>
          </a:p>
          <a:p>
            <a:pPr eaLnBrk="1" hangingPunct="1">
              <a:lnSpc>
                <a:spcPct val="80000"/>
              </a:lnSpc>
            </a:pPr>
            <a:r>
              <a:rPr lang="ru-RU" sz="1400" smtClean="0"/>
              <a:t>Умеет  управлять инновационным процессом (провести  эксперимент ,  проанализировать его,  организовать учебное исследование,  проектную деятельность обучающихся)</a:t>
            </a:r>
          </a:p>
          <a:p>
            <a:pPr eaLnBrk="1" hangingPunct="1">
              <a:lnSpc>
                <a:spcPct val="80000"/>
              </a:lnSpc>
            </a:pPr>
            <a:r>
              <a:rPr lang="ru-RU" sz="1400" smtClean="0"/>
              <a:t>Реализует программы  предпрофильного и профильного обучения</a:t>
            </a:r>
          </a:p>
          <a:p>
            <a:pPr eaLnBrk="1" hangingPunct="1">
              <a:lnSpc>
                <a:spcPct val="80000"/>
              </a:lnSpc>
            </a:pPr>
            <a:r>
              <a:rPr lang="ru-RU" sz="1400" smtClean="0"/>
              <a:t>Мотивирован  на непрерывное   повышение квалификации, реализует  свою траекторию самосовершенствования и саморазвития</a:t>
            </a:r>
          </a:p>
          <a:p>
            <a:pPr eaLnBrk="1" hangingPunct="1">
              <a:lnSpc>
                <a:spcPct val="80000"/>
              </a:lnSpc>
            </a:pPr>
            <a:r>
              <a:rPr lang="ru-RU" sz="1400" smtClean="0"/>
              <a:t>Умеет   строить образовательный процесс, направленный на достижение обучающимися новых образовательных результатов, в соответствии с их возрастными особенностями: конструировать содержание, методы и технологии обучения на основе деятельностного подхода</a:t>
            </a:r>
          </a:p>
          <a:p>
            <a:pPr eaLnBrk="1" hangingPunct="1">
              <a:lnSpc>
                <a:spcPct val="80000"/>
              </a:lnSpc>
            </a:pPr>
            <a:r>
              <a:rPr lang="ru-RU" sz="1400" smtClean="0"/>
              <a:t>Разрабатывает  формы оценки новых образовательных результатов (предметных, личностных и метапредметных)</a:t>
            </a:r>
          </a:p>
          <a:p>
            <a:pPr eaLnBrk="1" hangingPunct="1">
              <a:lnSpc>
                <a:spcPct val="80000"/>
              </a:lnSpc>
            </a:pPr>
            <a:r>
              <a:rPr lang="ru-RU" sz="1400" smtClean="0"/>
              <a:t>Использует  новые  формы  организации обучения, в т.ч. учебного сотрудничества, новые образовательные  технологии, обеспечивающие  индивидуализацию образования, достижение планируемых результатов</a:t>
            </a:r>
          </a:p>
          <a:p>
            <a:pPr eaLnBrk="1" hangingPunct="1">
              <a:lnSpc>
                <a:spcPct val="80000"/>
              </a:lnSpc>
            </a:pPr>
            <a:r>
              <a:rPr lang="ru-RU" sz="1400" smtClean="0">
                <a:latin typeface="Arial" charset="0"/>
                <a:cs typeface="Times New Roman" pitchFamily="18" charset="0"/>
              </a:rPr>
              <a:t>Э</a:t>
            </a:r>
            <a:r>
              <a:rPr lang="ru-RU" sz="1400" smtClean="0">
                <a:cs typeface="Times New Roman" pitchFamily="18" charset="0"/>
              </a:rPr>
              <a:t>ффективно взаимодействует   с семьями  обучающихся, авторитетен  в профессиональном  и личностном плане для родителей</a:t>
            </a: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endParaRPr lang="ru-RU" sz="1600" smtClean="0">
              <a:cs typeface="Arial" charset="0"/>
            </a:endParaRPr>
          </a:p>
          <a:p>
            <a:pPr eaLnBrk="1" hangingPunct="1">
              <a:lnSpc>
                <a:spcPct val="80000"/>
              </a:lnSpc>
            </a:pPr>
            <a:endParaRPr lang="ru-RU" sz="1400" smtClean="0"/>
          </a:p>
          <a:p>
            <a:pPr eaLnBrk="1" hangingPunct="1">
              <a:lnSpc>
                <a:spcPct val="80000"/>
              </a:lnSpc>
            </a:pPr>
            <a:endParaRPr lang="ru-RU" sz="12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260648"/>
            <a:ext cx="8686800" cy="864096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1600" b="1" dirty="0">
                <a:solidFill>
                  <a:srgbClr val="CC3300"/>
                </a:solidFill>
              </a:rPr>
              <a:t>Социальный заказ государства и общества – обновление и совершенствование работы с педагогическими кадрами, развитие учительского потенциала</a:t>
            </a:r>
          </a:p>
        </p:txBody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12875"/>
            <a:ext cx="8229600" cy="4713288"/>
          </a:xfrm>
        </p:spPr>
        <p:txBody>
          <a:bodyPr>
            <a:normAutofit fontScale="92500"/>
          </a:bodyPr>
          <a:lstStyle/>
          <a:p>
            <a:pPr algn="just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dirty="0">
                <a:solidFill>
                  <a:srgbClr val="00B050"/>
                </a:solidFill>
              </a:rPr>
              <a:t>   </a:t>
            </a:r>
            <a:r>
              <a:rPr lang="ru-RU" dirty="0" smtClean="0">
                <a:solidFill>
                  <a:srgbClr val="00B050"/>
                </a:solidFill>
              </a:rPr>
              <a:t>   </a:t>
            </a:r>
            <a:r>
              <a:rPr lang="ru-RU" sz="2000" dirty="0" smtClean="0">
                <a:solidFill>
                  <a:srgbClr val="002060"/>
                </a:solidFill>
              </a:rPr>
              <a:t>О</a:t>
            </a:r>
            <a:r>
              <a:rPr lang="ru-RU" sz="1800" dirty="0" smtClean="0">
                <a:solidFill>
                  <a:srgbClr val="002060"/>
                </a:solidFill>
              </a:rPr>
              <a:t>рганизация </a:t>
            </a:r>
            <a:r>
              <a:rPr lang="ru-RU" sz="1800" dirty="0">
                <a:solidFill>
                  <a:srgbClr val="002060"/>
                </a:solidFill>
              </a:rPr>
              <a:t>целенаправленной работы по развитию российского образования </a:t>
            </a:r>
            <a:r>
              <a:rPr lang="ru-RU" sz="1800" dirty="0" smtClean="0">
                <a:solidFill>
                  <a:srgbClr val="002060"/>
                </a:solidFill>
              </a:rPr>
              <a:t>требует </a:t>
            </a:r>
            <a:r>
              <a:rPr lang="ru-RU" sz="1800" dirty="0">
                <a:solidFill>
                  <a:srgbClr val="002060"/>
                </a:solidFill>
              </a:rPr>
              <a:t>коренного улучшения работы с педагогическими и руководящими кадрами образовательных учреждений всех типов и </a:t>
            </a:r>
            <a:r>
              <a:rPr lang="ru-RU" sz="1800" dirty="0" smtClean="0">
                <a:solidFill>
                  <a:srgbClr val="002060"/>
                </a:solidFill>
              </a:rPr>
              <a:t>видов  (из </a:t>
            </a:r>
            <a:r>
              <a:rPr lang="ru-RU" sz="1800" dirty="0">
                <a:solidFill>
                  <a:srgbClr val="002060"/>
                </a:solidFill>
              </a:rPr>
              <a:t>национальной образовательной инициативы «Наша новая школа</a:t>
            </a:r>
            <a:r>
              <a:rPr lang="ru-RU" sz="1800" dirty="0" smtClean="0">
                <a:solidFill>
                  <a:srgbClr val="002060"/>
                </a:solidFill>
              </a:rPr>
              <a:t>»)</a:t>
            </a: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</a:rPr>
              <a:t>            </a:t>
            </a:r>
            <a:r>
              <a:rPr lang="ru-RU" sz="18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</a:rPr>
              <a:t>Новый порядок  аттестации  станет шагом к созданию в стране системы публичной аттестации педагогических кадров профессиональным сообществом. Теперь у учителей появится возможность и мотивация непрерывно повышать свою квалификацию, причём с учётом индивидуальных потребностей, что приведёт к улучшению качества образования и повышению статуса учителя" </a:t>
            </a:r>
            <a:r>
              <a:rPr lang="ru-RU" sz="18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18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</a:rPr>
              <a:t>(заместитель директора Департамента государственной политики в образовании </a:t>
            </a:r>
            <a:r>
              <a:rPr lang="ru-RU" sz="1800" dirty="0" err="1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</a:rPr>
              <a:t>Минобрнауки</a:t>
            </a:r>
            <a:r>
              <a:rPr lang="ru-RU" sz="18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</a:rPr>
              <a:t> России Елена </a:t>
            </a:r>
            <a:r>
              <a:rPr lang="ru-RU" sz="1800" dirty="0" err="1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</a:rPr>
              <a:t>Низиенко</a:t>
            </a:r>
            <a:r>
              <a:rPr lang="ru-RU" sz="1800" dirty="0" smtClean="0">
                <a:solidFill>
                  <a:schemeClr val="accent2"/>
                </a:solidFill>
                <a:latin typeface="Times New Roman" pitchFamily="18" charset="0"/>
              </a:rPr>
              <a:t>)</a:t>
            </a: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1800" dirty="0" smtClean="0">
                <a:solidFill>
                  <a:schemeClr val="tx1"/>
                </a:solidFill>
              </a:rPr>
              <a:t>          </a:t>
            </a:r>
            <a:r>
              <a:rPr lang="ru-RU" sz="1800" dirty="0" smtClean="0"/>
              <a:t>Еще одним стимулом качественного педагогического труда должна стать новая аттестация педагогических кадров. Аттестация должна предполагать периодическое подтверждение квалификации педагога и её соответствие современным и перспективным задачам, стоящим перед школой (Д.А. Медведев)</a:t>
            </a:r>
            <a:endParaRPr lang="en-US" sz="1800" dirty="0" smtClean="0">
              <a:latin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endParaRPr lang="ru-RU" sz="18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404664"/>
            <a:ext cx="8229600" cy="1863874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1800" b="1" dirty="0">
                <a:solidFill>
                  <a:srgbClr val="C00000"/>
                </a:solidFill>
              </a:rPr>
              <a:t>Количество аттестованных </a:t>
            </a:r>
            <a:r>
              <a:rPr lang="ru-RU" sz="1800" b="1" dirty="0" smtClean="0">
                <a:solidFill>
                  <a:srgbClr val="C00000"/>
                </a:solidFill>
              </a:rPr>
              <a:t> с </a:t>
            </a:r>
            <a:r>
              <a:rPr lang="ru-RU" sz="1800" b="1" dirty="0">
                <a:solidFill>
                  <a:srgbClr val="C00000"/>
                </a:solidFill>
              </a:rPr>
              <a:t>рекомендацией аттестационной комиссии «пройти обучение на курсах повышения квалификации» – 1064 чел. (27,3% от количества аттестованных </a:t>
            </a:r>
            <a:r>
              <a:rPr lang="ru-RU" sz="1800" b="1" dirty="0" smtClean="0">
                <a:solidFill>
                  <a:srgbClr val="C00000"/>
                </a:solidFill>
              </a:rPr>
              <a:t> за </a:t>
            </a:r>
            <a:r>
              <a:rPr lang="ru-RU" sz="1800" b="1" dirty="0">
                <a:solidFill>
                  <a:srgbClr val="C00000"/>
                </a:solidFill>
              </a:rPr>
              <a:t>2012 год)</a:t>
            </a:r>
          </a:p>
        </p:txBody>
      </p:sp>
      <p:sp>
        <p:nvSpPr>
          <p:cNvPr id="16386" name="Объект 2"/>
          <p:cNvSpPr>
            <a:spLocks noGrp="1"/>
          </p:cNvSpPr>
          <p:nvPr>
            <p:ph idx="4294967295"/>
          </p:nvPr>
        </p:nvSpPr>
        <p:spPr>
          <a:xfrm>
            <a:off x="457200" y="2565400"/>
            <a:ext cx="8229600" cy="4103688"/>
          </a:xfrm>
          <a:solidFill>
            <a:srgbClr val="F9F7F5"/>
          </a:solidFill>
          <a:ln w="12700">
            <a:solidFill>
              <a:srgbClr val="C00000"/>
            </a:solidFill>
          </a:ln>
        </p:spPr>
        <p:txBody>
          <a:bodyPr/>
          <a:lstStyle/>
          <a:p>
            <a:pPr eaLnBrk="1" hangingPunct="1">
              <a:lnSpc>
                <a:spcPts val="2600"/>
              </a:lnSpc>
            </a:pPr>
            <a:r>
              <a:rPr lang="ru-RU" sz="1800" smtClean="0"/>
              <a:t>Учитель – </a:t>
            </a:r>
            <a:r>
              <a:rPr lang="ru-RU" sz="1800" b="1" smtClean="0">
                <a:solidFill>
                  <a:srgbClr val="C00000"/>
                </a:solidFill>
              </a:rPr>
              <a:t>501</a:t>
            </a:r>
            <a:r>
              <a:rPr lang="ru-RU" sz="1800" smtClean="0"/>
              <a:t> чел.</a:t>
            </a:r>
          </a:p>
          <a:p>
            <a:pPr eaLnBrk="1" hangingPunct="1">
              <a:lnSpc>
                <a:spcPts val="2600"/>
              </a:lnSpc>
            </a:pPr>
            <a:r>
              <a:rPr lang="ru-RU" sz="1800" smtClean="0"/>
              <a:t>Воспитатель – </a:t>
            </a:r>
            <a:r>
              <a:rPr lang="ru-RU" sz="1800" b="1" smtClean="0">
                <a:solidFill>
                  <a:srgbClr val="C00000"/>
                </a:solidFill>
              </a:rPr>
              <a:t>288</a:t>
            </a:r>
            <a:r>
              <a:rPr lang="ru-RU" sz="1800" smtClean="0">
                <a:solidFill>
                  <a:srgbClr val="C00000"/>
                </a:solidFill>
              </a:rPr>
              <a:t> </a:t>
            </a:r>
            <a:r>
              <a:rPr lang="ru-RU" sz="1800" smtClean="0"/>
              <a:t>чел.</a:t>
            </a:r>
          </a:p>
          <a:p>
            <a:pPr eaLnBrk="1" hangingPunct="1">
              <a:lnSpc>
                <a:spcPts val="2600"/>
              </a:lnSpc>
            </a:pPr>
            <a:r>
              <a:rPr lang="ru-RU" sz="1800" smtClean="0"/>
              <a:t>Преподаватель – </a:t>
            </a:r>
            <a:r>
              <a:rPr lang="ru-RU" sz="1800" b="1" smtClean="0">
                <a:solidFill>
                  <a:srgbClr val="C00000"/>
                </a:solidFill>
              </a:rPr>
              <a:t>94</a:t>
            </a:r>
            <a:r>
              <a:rPr lang="ru-RU" sz="1800" smtClean="0">
                <a:solidFill>
                  <a:srgbClr val="C00000"/>
                </a:solidFill>
              </a:rPr>
              <a:t> </a:t>
            </a:r>
            <a:r>
              <a:rPr lang="ru-RU" sz="1800" smtClean="0"/>
              <a:t>чел.</a:t>
            </a:r>
          </a:p>
          <a:p>
            <a:pPr eaLnBrk="1" hangingPunct="1">
              <a:lnSpc>
                <a:spcPts val="2600"/>
              </a:lnSpc>
            </a:pPr>
            <a:r>
              <a:rPr lang="ru-RU" sz="1800" smtClean="0"/>
              <a:t>Педагог дополнительного образования – </a:t>
            </a:r>
            <a:r>
              <a:rPr lang="ru-RU" sz="1800" b="1" smtClean="0">
                <a:solidFill>
                  <a:srgbClr val="C00000"/>
                </a:solidFill>
              </a:rPr>
              <a:t>44 </a:t>
            </a:r>
            <a:r>
              <a:rPr lang="ru-RU" sz="1800" smtClean="0"/>
              <a:t>чел.</a:t>
            </a:r>
          </a:p>
          <a:p>
            <a:pPr eaLnBrk="1" hangingPunct="1">
              <a:lnSpc>
                <a:spcPts val="2600"/>
              </a:lnSpc>
            </a:pPr>
            <a:r>
              <a:rPr lang="ru-RU" sz="1800" smtClean="0"/>
              <a:t>Тренер-преподаватель – </a:t>
            </a:r>
            <a:r>
              <a:rPr lang="ru-RU" sz="1800" b="1" smtClean="0">
                <a:solidFill>
                  <a:srgbClr val="C00000"/>
                </a:solidFill>
              </a:rPr>
              <a:t>25</a:t>
            </a:r>
            <a:r>
              <a:rPr lang="ru-RU" sz="1800" smtClean="0"/>
              <a:t> чел.</a:t>
            </a:r>
          </a:p>
          <a:p>
            <a:pPr eaLnBrk="1" hangingPunct="1">
              <a:lnSpc>
                <a:spcPts val="2600"/>
              </a:lnSpc>
            </a:pPr>
            <a:r>
              <a:rPr lang="ru-RU" sz="1800" smtClean="0"/>
              <a:t>Музыкальный руководитель – </a:t>
            </a:r>
            <a:r>
              <a:rPr lang="ru-RU" sz="1800" b="1" smtClean="0">
                <a:solidFill>
                  <a:srgbClr val="C00000"/>
                </a:solidFill>
              </a:rPr>
              <a:t>18</a:t>
            </a:r>
            <a:r>
              <a:rPr lang="ru-RU" sz="1800" smtClean="0"/>
              <a:t> чел.</a:t>
            </a:r>
          </a:p>
          <a:p>
            <a:pPr eaLnBrk="1" hangingPunct="1">
              <a:lnSpc>
                <a:spcPts val="2600"/>
              </a:lnSpc>
            </a:pPr>
            <a:r>
              <a:rPr lang="ru-RU" sz="1800" smtClean="0"/>
              <a:t>Инструктор по физической культуре – </a:t>
            </a:r>
            <a:r>
              <a:rPr lang="ru-RU" sz="1800" b="1" smtClean="0">
                <a:solidFill>
                  <a:srgbClr val="C00000"/>
                </a:solidFill>
              </a:rPr>
              <a:t>10</a:t>
            </a:r>
            <a:r>
              <a:rPr lang="ru-RU" sz="1800" smtClean="0"/>
              <a:t> чел. </a:t>
            </a:r>
          </a:p>
          <a:p>
            <a:pPr eaLnBrk="1" hangingPunct="1">
              <a:lnSpc>
                <a:spcPts val="2600"/>
              </a:lnSpc>
            </a:pPr>
            <a:r>
              <a:rPr lang="ru-RU" sz="1800" smtClean="0"/>
              <a:t>Мастер  производственного обучения – </a:t>
            </a:r>
            <a:r>
              <a:rPr lang="ru-RU" sz="1800" b="1" smtClean="0">
                <a:solidFill>
                  <a:srgbClr val="C00000"/>
                </a:solidFill>
              </a:rPr>
              <a:t>9</a:t>
            </a:r>
            <a:r>
              <a:rPr lang="ru-RU" sz="1800" smtClean="0"/>
              <a:t> чел</a:t>
            </a:r>
            <a:r>
              <a:rPr lang="ru-RU" sz="2400" smtClean="0"/>
              <a:t>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332656"/>
            <a:ext cx="8229600" cy="1440159"/>
          </a:xfrm>
        </p:spPr>
        <p:txBody>
          <a:bodyPr>
            <a:noAutofit/>
          </a:bodyPr>
          <a:lstStyle/>
          <a:p>
            <a:pPr eaLnBrk="1" fontAlgn="auto" hangingPunct="1">
              <a:lnSpc>
                <a:spcPts val="3200"/>
              </a:lnSpc>
              <a:spcAft>
                <a:spcPts val="0"/>
              </a:spcAft>
              <a:defRPr/>
            </a:pPr>
            <a:r>
              <a:rPr lang="ru-RU" sz="1600" b="1" dirty="0">
                <a:solidFill>
                  <a:srgbClr val="C00000"/>
                </a:solidFill>
              </a:rPr>
              <a:t>Несоответствие уровня квалификации педагогических работников требованиям, предъявляемым к квалификационным категориям (первой, высшей), – 19 чел. (0,5% от количества аттестованных)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4294967295"/>
          </p:nvPr>
        </p:nvGraphicFramePr>
        <p:xfrm>
          <a:off x="457200" y="2214563"/>
          <a:ext cx="7900988" cy="4367212"/>
        </p:xfrm>
        <a:graphic>
          <a:graphicData uri="http://schemas.openxmlformats.org/drawingml/2006/table">
            <a:tbl>
              <a:tblPr/>
              <a:tblGrid>
                <a:gridCol w="3168650"/>
                <a:gridCol w="2365375"/>
                <a:gridCol w="2366963"/>
              </a:tblGrid>
              <a:tr h="785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Образовательные учреждения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F7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2011 год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F7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2012 год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F7F5"/>
                    </a:solidFill>
                  </a:tcPr>
                </a:tc>
              </a:tr>
              <a:tr h="439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ОУ НПО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F7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F7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F7F5"/>
                    </a:solidFill>
                  </a:tcPr>
                </a:tc>
              </a:tr>
              <a:tr h="439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ОУ СПО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F7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F7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F7F5"/>
                    </a:solidFill>
                  </a:tcPr>
                </a:tc>
              </a:tr>
              <a:tr h="439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ОУ СОШ (ООШ)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F7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F7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9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F7F5"/>
                    </a:solidFill>
                  </a:tcPr>
                </a:tc>
              </a:tr>
              <a:tr h="439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МДОУ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F7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F7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F7F5"/>
                    </a:solidFill>
                  </a:tcPr>
                </a:tc>
              </a:tr>
              <a:tr h="439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ОУ ДОД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F7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F7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F7F5"/>
                    </a:solidFill>
                  </a:tcPr>
                </a:tc>
              </a:tr>
              <a:tr h="503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ОУ коррекционные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F7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F7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F7F5"/>
                    </a:solidFill>
                  </a:tcPr>
                </a:tc>
              </a:tr>
              <a:tr h="439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Детские дома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F7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F7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F7F5"/>
                    </a:solidFill>
                  </a:tcPr>
                </a:tc>
              </a:tr>
              <a:tr h="439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МУК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F7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F7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F7F5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60648"/>
            <a:ext cx="8686800" cy="1034752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1600" b="1" dirty="0" smtClean="0">
                <a:solidFill>
                  <a:srgbClr val="FF0000"/>
                </a:solidFill>
              </a:rPr>
              <a:t>Аттестация педагогических работников </a:t>
            </a:r>
            <a:br>
              <a:rPr lang="ru-RU" sz="1600" b="1" dirty="0" smtClean="0">
                <a:solidFill>
                  <a:srgbClr val="FF0000"/>
                </a:solidFill>
              </a:rPr>
            </a:br>
            <a:r>
              <a:rPr lang="ru-RU" sz="1600" b="1" dirty="0" smtClean="0">
                <a:solidFill>
                  <a:srgbClr val="FF0000"/>
                </a:solidFill>
              </a:rPr>
              <a:t>на соответствие занимаемой должности</a:t>
            </a:r>
            <a:endParaRPr lang="ru-RU" sz="16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just"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ru-RU" sz="1800" dirty="0" smtClean="0"/>
              <a:t>В соответствии с Федеральным законом Российской Федерации от 29.12.2013 № 273 «Об образовании в Российской Федерации» (статья 49. Аттестация педагогических работников) </a:t>
            </a:r>
            <a:r>
              <a:rPr lang="ru-RU" sz="1800" b="1" dirty="0" smtClean="0"/>
              <a:t>с 1 сентября 2013 года </a:t>
            </a:r>
            <a:r>
              <a:rPr lang="ru-RU" sz="1800" dirty="0" smtClean="0"/>
              <a:t>аттестация педагогических работников муниципальных и государственных организаций, осуществляющих образовательную деятельность, с целью подтверждения соответствия занимаемым ими должностям  будет осуществляться один раз в пять лет на основе оценки их профессиональной деятельности аттестационными комиссиями организаций.</a:t>
            </a:r>
          </a:p>
          <a:p>
            <a:pPr algn="just"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ru-RU" sz="1800" dirty="0" smtClean="0"/>
              <a:t>В случаях, когда у руководителя  имеются основания для осуществления оценки профессиональной деятельности педагогического работника в </a:t>
            </a:r>
            <a:r>
              <a:rPr lang="ru-RU" sz="1800" dirty="0" err="1" smtClean="0"/>
              <a:t>межаттестационный</a:t>
            </a:r>
            <a:r>
              <a:rPr lang="ru-RU" sz="1800" dirty="0" smtClean="0"/>
              <a:t> период (жалобы обучающихся, родителей на низкие показатели результатов работы, качества образования, воспитания и др.), </a:t>
            </a:r>
            <a:r>
              <a:rPr lang="ru-RU" sz="1800" b="1" dirty="0" smtClean="0"/>
              <a:t>руководитель вправе принять решение о проведении внеочередной аттестации педагогического работника</a:t>
            </a:r>
            <a:r>
              <a:rPr lang="ru-RU" sz="1800" dirty="0" smtClean="0"/>
              <a:t>, в том числе независимо от наличия у него первой или высшей квалификационной категории, по правилам, предусмотренным Положением</a:t>
            </a:r>
            <a:r>
              <a:rPr lang="ru-RU" sz="1800" b="1" dirty="0" smtClean="0"/>
              <a:t> </a:t>
            </a:r>
            <a:r>
              <a:rPr lang="ru-RU" sz="1800" dirty="0" smtClean="0"/>
              <a:t>об аттестации педагогических работников с целью подтверждения соответствия занимаемой должности</a:t>
            </a:r>
          </a:p>
          <a:p>
            <a:pPr algn="just"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endParaRPr lang="ru-RU" sz="1800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404813"/>
            <a:ext cx="8229600" cy="5721350"/>
          </a:xfrm>
        </p:spPr>
        <p:txBody>
          <a:bodyPr>
            <a:normAutofit/>
          </a:bodyPr>
          <a:lstStyle/>
          <a:p>
            <a:pPr algn="just" eaLnBrk="1" fontAlgn="auto" hangingPunct="1">
              <a:lnSpc>
                <a:spcPct val="80000"/>
              </a:lnSpc>
              <a:spcAft>
                <a:spcPts val="0"/>
              </a:spcAft>
              <a:buFont typeface="Wingdings 2"/>
              <a:buNone/>
              <a:defRPr/>
            </a:pPr>
            <a:r>
              <a:rPr lang="ru-RU" sz="2000" b="1" dirty="0" smtClean="0">
                <a:solidFill>
                  <a:srgbClr val="FF3300"/>
                </a:solidFill>
              </a:rPr>
              <a:t>     Первая квалификационная категория может быть установлена педагогическим работникам, которые:</a:t>
            </a:r>
            <a:endParaRPr lang="ru-RU" sz="2000" dirty="0" smtClean="0">
              <a:latin typeface="Times New Roman" pitchFamily="18" charset="0"/>
            </a:endParaRPr>
          </a:p>
          <a:p>
            <a:pPr algn="just" eaLnBrk="1" fontAlgn="auto" hangingPunct="1">
              <a:lnSpc>
                <a:spcPct val="80000"/>
              </a:lnSpc>
              <a:spcAft>
                <a:spcPts val="0"/>
              </a:spcAft>
              <a:buFont typeface="Wingdings 2"/>
              <a:buChar char=""/>
              <a:defRPr/>
            </a:pPr>
            <a:endParaRPr lang="ru-RU" sz="1600" dirty="0" smtClean="0">
              <a:latin typeface="Times New Roman" pitchFamily="18" charset="0"/>
            </a:endParaRPr>
          </a:p>
          <a:p>
            <a:pPr algn="just" eaLnBrk="1" fontAlgn="auto" hangingPunct="1">
              <a:lnSpc>
                <a:spcPct val="80000"/>
              </a:lnSpc>
              <a:spcAft>
                <a:spcPts val="0"/>
              </a:spcAft>
              <a:buFont typeface="Wingdings 2"/>
              <a:buChar char=""/>
              <a:defRPr/>
            </a:pPr>
            <a:r>
              <a:rPr lang="ru-RU" sz="1600" dirty="0" smtClean="0">
                <a:latin typeface="Times New Roman" pitchFamily="18" charset="0"/>
              </a:rPr>
              <a:t>владеют </a:t>
            </a:r>
            <a:r>
              <a:rPr lang="ru-RU" sz="1600" dirty="0">
                <a:latin typeface="Times New Roman" pitchFamily="18" charset="0"/>
              </a:rPr>
              <a:t>современными образовательными технологиями и методиками и эффективно применяют их в практической профессиональной деятельности;</a:t>
            </a:r>
          </a:p>
          <a:p>
            <a:pPr algn="just" eaLnBrk="1" fontAlgn="auto" hangingPunct="1">
              <a:lnSpc>
                <a:spcPct val="80000"/>
              </a:lnSpc>
              <a:spcAft>
                <a:spcPts val="0"/>
              </a:spcAft>
              <a:buFont typeface="Wingdings 2"/>
              <a:buChar char=""/>
              <a:defRPr/>
            </a:pPr>
            <a:r>
              <a:rPr lang="ru-RU" sz="1600" dirty="0">
                <a:latin typeface="Times New Roman" pitchFamily="18" charset="0"/>
              </a:rPr>
              <a:t>вносят личный вклад в повышение качества образования на основе совершенствования методов обучения и воспитания</a:t>
            </a:r>
            <a:r>
              <a:rPr lang="ru-RU" sz="1600" dirty="0">
                <a:solidFill>
                  <a:srgbClr val="002060"/>
                </a:solidFill>
                <a:latin typeface="Times New Roman" pitchFamily="18" charset="0"/>
              </a:rPr>
              <a:t>;</a:t>
            </a:r>
          </a:p>
          <a:p>
            <a:pPr algn="just" eaLnBrk="1" fontAlgn="auto" hangingPunct="1">
              <a:lnSpc>
                <a:spcPct val="80000"/>
              </a:lnSpc>
              <a:spcAft>
                <a:spcPts val="0"/>
              </a:spcAft>
              <a:buFont typeface="Wingdings 2"/>
              <a:buChar char=""/>
              <a:defRPr/>
            </a:pPr>
            <a:r>
              <a:rPr lang="ru-RU" sz="1600" dirty="0">
                <a:latin typeface="Times New Roman" pitchFamily="18" charset="0"/>
              </a:rPr>
              <a:t>имеют стабильные результаты освоения обучающимися, воспитанниками образовательных программ и показатели динамики их достижений выше средних региональных </a:t>
            </a:r>
            <a:r>
              <a:rPr lang="ru-RU" sz="1600" dirty="0" smtClean="0">
                <a:latin typeface="Times New Roman" pitchFamily="18" charset="0"/>
              </a:rPr>
              <a:t>показателей</a:t>
            </a:r>
          </a:p>
          <a:p>
            <a:pPr algn="just" eaLnBrk="1" fontAlgn="auto" hangingPunct="1">
              <a:lnSpc>
                <a:spcPct val="80000"/>
              </a:lnSpc>
              <a:spcAft>
                <a:spcPts val="0"/>
              </a:spcAft>
              <a:buFont typeface="Wingdings 2"/>
              <a:buChar char=""/>
              <a:defRPr/>
            </a:pPr>
            <a:endParaRPr lang="ru-RU" sz="1600" dirty="0">
              <a:latin typeface="Times New Roman" pitchFamily="18" charset="0"/>
            </a:endParaRPr>
          </a:p>
          <a:p>
            <a:pPr algn="just" eaLnBrk="1" fontAlgn="auto" hangingPunct="1">
              <a:lnSpc>
                <a:spcPct val="80000"/>
              </a:lnSpc>
              <a:spcAft>
                <a:spcPts val="0"/>
              </a:spcAft>
              <a:buFont typeface="Wingdings 2"/>
              <a:buNone/>
              <a:defRPr/>
            </a:pPr>
            <a:r>
              <a:rPr lang="ru-RU" sz="1600" b="1" dirty="0" smtClean="0">
                <a:solidFill>
                  <a:srgbClr val="FF3300"/>
                </a:solidFill>
                <a:latin typeface="Times New Roman" pitchFamily="18" charset="0"/>
              </a:rPr>
              <a:t>      </a:t>
            </a:r>
            <a:r>
              <a:rPr lang="ru-RU" sz="16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ВЫСШАЯ КВАЛИФИКАЦИОННАЯ КАТЕГОРИЯ МОЖЕТ БЫТЬ УСТАНОВЛЕНА ПЕДАГОГИЧЕСКИМ РАБОТНИКАМ, КОТОРЫЕ: </a:t>
            </a:r>
            <a:r>
              <a:rPr lang="ru-RU" sz="1600" b="1" dirty="0" smtClean="0">
                <a:solidFill>
                  <a:srgbClr val="FF3300"/>
                </a:solidFill>
                <a:latin typeface="Times New Roman" pitchFamily="18" charset="0"/>
              </a:rPr>
              <a:t>      </a:t>
            </a:r>
            <a:endParaRPr lang="ru-RU" sz="1600" b="1" dirty="0" smtClean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lnSpc>
                <a:spcPct val="80000"/>
              </a:lnSpc>
              <a:spcAft>
                <a:spcPts val="0"/>
              </a:spcAft>
              <a:buFont typeface="Wingdings 2"/>
              <a:buChar char=""/>
              <a:defRPr/>
            </a:pPr>
            <a:r>
              <a:rPr lang="ru-RU" sz="1600" dirty="0" smtClean="0">
                <a:latin typeface="Times New Roman" pitchFamily="18" charset="0"/>
              </a:rPr>
              <a:t>имеют установленную первую квалификационную категорию;</a:t>
            </a:r>
          </a:p>
          <a:p>
            <a:pPr algn="just" eaLnBrk="1" fontAlgn="auto" hangingPunct="1">
              <a:lnSpc>
                <a:spcPct val="80000"/>
              </a:lnSpc>
              <a:spcAft>
                <a:spcPts val="0"/>
              </a:spcAft>
              <a:buFont typeface="Wingdings 2"/>
              <a:buChar char=""/>
              <a:defRPr/>
            </a:pPr>
            <a:r>
              <a:rPr lang="ru-RU" sz="1600" dirty="0" smtClean="0">
                <a:latin typeface="Times New Roman" pitchFamily="18" charset="0"/>
              </a:rPr>
              <a:t>владеют </a:t>
            </a:r>
            <a:r>
              <a:rPr lang="ru-RU" sz="1600" dirty="0">
                <a:latin typeface="Times New Roman" pitchFamily="18" charset="0"/>
              </a:rPr>
              <a:t>современными образовательными технологиями и методиками и эффективно применяют их в практической профессиональной деятельности;</a:t>
            </a:r>
          </a:p>
          <a:p>
            <a:pPr algn="just" eaLnBrk="1" fontAlgn="auto" hangingPunct="1">
              <a:lnSpc>
                <a:spcPct val="80000"/>
              </a:lnSpc>
              <a:spcAft>
                <a:spcPts val="0"/>
              </a:spcAft>
              <a:buFont typeface="Wingdings 2"/>
              <a:buChar char=""/>
              <a:defRPr/>
            </a:pPr>
            <a:r>
              <a:rPr lang="ru-RU" sz="1600" dirty="0">
                <a:latin typeface="Times New Roman" pitchFamily="18" charset="0"/>
              </a:rPr>
              <a:t>вносят личный вклад в повышение качества образования на основе совершенствования методов обучения и воспитания</a:t>
            </a:r>
            <a:r>
              <a:rPr lang="ru-RU" sz="1600" dirty="0">
                <a:solidFill>
                  <a:schemeClr val="accent2"/>
                </a:solidFill>
                <a:latin typeface="Times New Roman" pitchFamily="18" charset="0"/>
              </a:rPr>
              <a:t>, </a:t>
            </a:r>
            <a:r>
              <a:rPr lang="ru-RU" sz="1600" b="1" dirty="0">
                <a:solidFill>
                  <a:schemeClr val="accent2"/>
                </a:solidFill>
                <a:latin typeface="Times New Roman" pitchFamily="18" charset="0"/>
              </a:rPr>
              <a:t>инновационной деятельности, в освоение новых образовательных технологий и активно распространяют собственный опыт в области повышения качества образования; </a:t>
            </a:r>
          </a:p>
          <a:p>
            <a:pPr algn="just" eaLnBrk="1" fontAlgn="auto" hangingPunct="1">
              <a:lnSpc>
                <a:spcPct val="80000"/>
              </a:lnSpc>
              <a:spcAft>
                <a:spcPts val="0"/>
              </a:spcAft>
              <a:buFont typeface="Wingdings 2"/>
              <a:buChar char=""/>
              <a:defRPr/>
            </a:pPr>
            <a:r>
              <a:rPr lang="ru-RU" sz="1600" dirty="0">
                <a:solidFill>
                  <a:schemeClr val="accent2"/>
                </a:solidFill>
                <a:latin typeface="Times New Roman" pitchFamily="18" charset="0"/>
              </a:rPr>
              <a:t>имеют стабильные результаты освоения обучающимися, воспитанниками образовательных программ и показатели динамики их достижений </a:t>
            </a:r>
            <a:r>
              <a:rPr lang="ru-RU" sz="1600" b="1" dirty="0">
                <a:solidFill>
                  <a:schemeClr val="accent2"/>
                </a:solidFill>
                <a:latin typeface="Times New Roman" pitchFamily="18" charset="0"/>
              </a:rPr>
              <a:t>выше средних региональных показателей,</a:t>
            </a:r>
            <a:r>
              <a:rPr lang="ru-RU" sz="1600" dirty="0">
                <a:solidFill>
                  <a:schemeClr val="accent2"/>
                </a:solidFill>
                <a:latin typeface="Times New Roman" pitchFamily="18" charset="0"/>
              </a:rPr>
              <a:t> в том числе с учетом результатов участия обучающихся и воспитанников во </a:t>
            </a:r>
            <a:r>
              <a:rPr lang="ru-RU" sz="1600" b="1" dirty="0">
                <a:solidFill>
                  <a:schemeClr val="accent2"/>
                </a:solidFill>
                <a:latin typeface="Times New Roman" pitchFamily="18" charset="0"/>
              </a:rPr>
              <a:t>всероссийских, международных олимпиадах, конкурсах, соревнованиях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Wingdings 2"/>
              <a:buChar char=""/>
              <a:defRPr/>
            </a:pPr>
            <a:endParaRPr lang="ru-RU" sz="1600" b="1" i="1" dirty="0">
              <a:solidFill>
                <a:schemeClr val="accent2"/>
              </a:solidFill>
              <a:latin typeface="Times New Roman" pitchFamily="18" charset="0"/>
            </a:endParaRPr>
          </a:p>
          <a:p>
            <a:pPr algn="just" eaLnBrk="1" fontAlgn="auto" hangingPunct="1">
              <a:lnSpc>
                <a:spcPct val="80000"/>
              </a:lnSpc>
              <a:spcAft>
                <a:spcPts val="0"/>
              </a:spcAft>
              <a:buFont typeface="Wingdings 2"/>
              <a:buChar char=""/>
              <a:defRPr/>
            </a:pPr>
            <a:endParaRPr lang="ru-RU" sz="1600" dirty="0">
              <a:solidFill>
                <a:schemeClr val="accent2">
                  <a:lumMod val="60000"/>
                  <a:lumOff val="40000"/>
                </a:schemeClr>
              </a:solidFill>
              <a:latin typeface="Times New Roman" pitchFamily="18" charset="0"/>
            </a:endParaRP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Wingdings 2"/>
              <a:buChar char=""/>
              <a:defRPr/>
            </a:pP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332656"/>
            <a:ext cx="8686800" cy="962744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1800" b="1" dirty="0" smtClean="0">
                <a:solidFill>
                  <a:srgbClr val="FF0000"/>
                </a:solidFill>
              </a:rPr>
              <a:t>Новая методика оценки  педагогической деятельности</a:t>
            </a:r>
            <a:endParaRPr lang="ru-RU" sz="1800" b="1" dirty="0">
              <a:solidFill>
                <a:srgbClr val="FF0000"/>
              </a:solidFill>
            </a:endParaRPr>
          </a:p>
        </p:txBody>
      </p:sp>
      <p:sp>
        <p:nvSpPr>
          <p:cNvPr id="2150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z="1800" smtClean="0"/>
              <a:t>Критерии и показатели  для установления соответствия уровня квалификации педагогических работников по должности «учитель» государственных и муниципальных образовательных учреждений Вологодской области разработаны в соответствии с пунктами 30, 31 Порядка аттестации педагогических работников государственных и муниципальных образовательных учреждений, утвержденного приказом Министерства образования и науки Российской Федерации от 24 марта 2010 года № 209. </a:t>
            </a:r>
          </a:p>
          <a:p>
            <a:pPr eaLnBrk="1" hangingPunct="1"/>
            <a:r>
              <a:rPr lang="ru-RU" sz="1800" smtClean="0"/>
              <a:t>Все показатели по каждому критерию разделяются на две части: инвариантную (обязательную) и вариативную. </a:t>
            </a:r>
          </a:p>
          <a:p>
            <a:pPr eaLnBrk="1" hangingPunct="1"/>
            <a:r>
              <a:rPr lang="ru-RU" sz="1800" smtClean="0"/>
              <a:t>По инвариантным показателям оцениваются все педагоги (за исключением п. 3.5.), из вариативных показателей педагог выбирает 2 показателя из предложенных (всего по трем критериям - 6 показателей). </a:t>
            </a:r>
          </a:p>
          <a:p>
            <a:pPr eaLnBrk="1" hangingPunct="1"/>
            <a:endParaRPr lang="ru-RU" sz="18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1800" b="1" dirty="0" smtClean="0">
                <a:solidFill>
                  <a:srgbClr val="FF0000"/>
                </a:solidFill>
              </a:rPr>
              <a:t>Основание  - Нормативные документы</a:t>
            </a:r>
            <a:endParaRPr lang="ru-RU" sz="1800" b="1" dirty="0">
              <a:solidFill>
                <a:srgbClr val="FF0000"/>
              </a:solidFill>
            </a:endParaRPr>
          </a:p>
        </p:txBody>
      </p:sp>
      <p:sp>
        <p:nvSpPr>
          <p:cNvPr id="2253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z="1800" smtClean="0"/>
              <a:t>ФЗ «Об образовании в Российской Федерации» от 29.12.2012 N 273-ФЗ</a:t>
            </a:r>
            <a:endParaRPr lang="en-US" sz="1800" smtClean="0"/>
          </a:p>
          <a:p>
            <a:pPr eaLnBrk="1" hangingPunct="1"/>
            <a:r>
              <a:rPr lang="ru-RU" sz="1800" smtClean="0"/>
              <a:t>Единый квалификационный справочник должностей руководителей, специалистов и служащих, раздел "Квалификационные характеристики должностей работников образования", утвержденный приказом Минздравсоцразвития России от 26 августа 2010 г. № 761н г. Москва</a:t>
            </a:r>
            <a:endParaRPr lang="en-US" sz="1800" smtClean="0"/>
          </a:p>
          <a:p>
            <a:pPr eaLnBrk="1" hangingPunct="1"/>
            <a:r>
              <a:rPr lang="ru-RU" sz="1800" smtClean="0"/>
              <a:t>Федеральный государственный образовательный стандарт  </a:t>
            </a:r>
          </a:p>
          <a:p>
            <a:pPr eaLnBrk="1" hangingPunct="1"/>
            <a:r>
              <a:rPr lang="ru-RU" sz="1800" smtClean="0"/>
              <a:t>Проект профессионального стандарта</a:t>
            </a:r>
            <a:endParaRPr lang="en-US" sz="1800" smtClean="0"/>
          </a:p>
          <a:p>
            <a:pPr eaLnBrk="1" hangingPunct="1"/>
            <a:r>
              <a:rPr lang="ru-RU" sz="1800" smtClean="0"/>
              <a:t>Положение о формах и порядке проведения государственной (итоговой) аттестации обучающихся, освоивших основную общеобразовательную программу среднего (полного) общего образования, утвержденное приказом Министерства образования и науки Российской Федерации от 28.11.2008 № 362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60648"/>
            <a:ext cx="8686800" cy="864096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1400" b="1" dirty="0" smtClean="0">
                <a:solidFill>
                  <a:srgbClr val="FF0000"/>
                </a:solidFill>
              </a:rPr>
              <a:t>Приоритетные направления развития образования. Новые задачи, стоящие перед аттестующимся педагогом</a:t>
            </a:r>
            <a:endParaRPr lang="ru-RU" sz="1400" b="1" dirty="0">
              <a:solidFill>
                <a:srgbClr val="FF0000"/>
              </a:solidFill>
            </a:endParaRPr>
          </a:p>
        </p:txBody>
      </p:sp>
      <p:sp>
        <p:nvSpPr>
          <p:cNvPr id="23554" name="Содержимое 2"/>
          <p:cNvSpPr>
            <a:spLocks noGrp="1"/>
          </p:cNvSpPr>
          <p:nvPr>
            <p:ph idx="1"/>
          </p:nvPr>
        </p:nvSpPr>
        <p:spPr>
          <a:xfrm>
            <a:off x="304800" y="1341438"/>
            <a:ext cx="8686800" cy="4738687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z="1800" smtClean="0"/>
              <a:t> </a:t>
            </a:r>
            <a:r>
              <a:rPr lang="ru-RU" sz="1600" smtClean="0">
                <a:solidFill>
                  <a:srgbClr val="FF0000"/>
                </a:solidFill>
              </a:rPr>
              <a:t>   </a:t>
            </a:r>
            <a:r>
              <a:rPr lang="ru-RU" sz="1600" smtClean="0"/>
              <a:t>1. Обеспечение введения в образовательные учреждения общего образования федеральных государственных образовательных стандартов. 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smtClean="0"/>
              <a:t>     2. Обеспечение  стабильных результатов освоения обучающимися, воспитанниками образовательных программ и показателя динамики их достижений выше средних в субъекте Российской Федерации (результаты обучения за 5 лет).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smtClean="0"/>
              <a:t>     3.Повышение ИКТ-компетентности  педагогических работников.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smtClean="0"/>
              <a:t>     4.Участие педагогов в  государственно-общественном  управлении образованием. Развитие  системы  тьюторского сопровождения  педагогических работников. 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smtClean="0"/>
              <a:t>     5.Обобщение и распространение педагогического опыта.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smtClean="0"/>
              <a:t>     6.Совершенствование системы выявления, сопровождения и поддержки одаренных детей.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smtClean="0"/>
              <a:t>     7. Развитие позиции воспитателя в учителе-предметнике.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smtClean="0"/>
              <a:t/>
            </a:r>
            <a:br>
              <a:rPr lang="ru-RU" sz="1600" smtClean="0"/>
            </a:br>
            <a:r>
              <a:rPr lang="ru-RU" sz="1600" smtClean="0"/>
              <a:t/>
            </a:r>
            <a:br>
              <a:rPr lang="ru-RU" sz="1600" smtClean="0"/>
            </a:br>
            <a:r>
              <a:rPr lang="ru-RU" sz="1600" smtClean="0"/>
              <a:t/>
            </a:r>
            <a:br>
              <a:rPr lang="ru-RU" sz="1600" smtClean="0"/>
            </a:br>
            <a:endParaRPr lang="ru-RU" sz="1600" smtClean="0"/>
          </a:p>
          <a:p>
            <a:pPr eaLnBrk="1" hangingPunct="1"/>
            <a:endParaRPr lang="ru-RU" sz="18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Изящная">
    <a:dk1>
      <a:sysClr val="windowText" lastClr="00000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433</TotalTime>
  <Words>1245</Words>
  <Application>Microsoft Office PowerPoint</Application>
  <PresentationFormat>Экран (4:3)</PresentationFormat>
  <Paragraphs>140</Paragraphs>
  <Slides>14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Шаблон оформления</vt:lpstr>
      </vt:variant>
      <vt:variant>
        <vt:i4>9</vt:i4>
      </vt:variant>
      <vt:variant>
        <vt:lpstr>Заголовки слайдов</vt:lpstr>
      </vt:variant>
      <vt:variant>
        <vt:i4>14</vt:i4>
      </vt:variant>
    </vt:vector>
  </HeadingPairs>
  <TitlesOfParts>
    <vt:vector size="29" baseType="lpstr">
      <vt:lpstr>Arial</vt:lpstr>
      <vt:lpstr>Trebuchet MS</vt:lpstr>
      <vt:lpstr>Wingdings 2</vt:lpstr>
      <vt:lpstr>Calibri</vt:lpstr>
      <vt:lpstr>Times New Roman</vt:lpstr>
      <vt:lpstr>Wingdings</vt:lpstr>
      <vt:lpstr>Трек</vt:lpstr>
      <vt:lpstr>Трек</vt:lpstr>
      <vt:lpstr>Трек</vt:lpstr>
      <vt:lpstr>Трек</vt:lpstr>
      <vt:lpstr>Трек</vt:lpstr>
      <vt:lpstr>Трек</vt:lpstr>
      <vt:lpstr>Трек</vt:lpstr>
      <vt:lpstr>Трек</vt:lpstr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ПуховаМЮ</cp:lastModifiedBy>
  <cp:revision>50</cp:revision>
  <dcterms:created xsi:type="dcterms:W3CDTF">2013-11-03T12:09:04Z</dcterms:created>
  <dcterms:modified xsi:type="dcterms:W3CDTF">2013-11-05T04:56:16Z</dcterms:modified>
</cp:coreProperties>
</file>